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6"/>
  </p:notesMasterIdLst>
  <p:sldIdLst>
    <p:sldId id="256" r:id="rId5"/>
    <p:sldId id="257" r:id="rId6"/>
    <p:sldId id="264" r:id="rId7"/>
    <p:sldId id="260" r:id="rId8"/>
    <p:sldId id="261" r:id="rId9"/>
    <p:sldId id="265" r:id="rId10"/>
    <p:sldId id="262" r:id="rId11"/>
    <p:sldId id="266" r:id="rId12"/>
    <p:sldId id="263" r:id="rId13"/>
    <p:sldId id="267" r:id="rId14"/>
    <p:sldId id="268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737" autoAdjust="0"/>
    <p:restoredTop sz="92949" autoAdjust="0"/>
  </p:normalViewPr>
  <p:slideViewPr>
    <p:cSldViewPr snapToGrid="0">
      <p:cViewPr varScale="1">
        <p:scale>
          <a:sx n="86" d="100"/>
          <a:sy n="86" d="100"/>
        </p:scale>
        <p:origin x="12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image" Target="../media/image8.jpg"/><Relationship Id="rId5" Type="http://schemas.openxmlformats.org/officeDocument/2006/relationships/image" Target="../media/image11.jpg"/><Relationship Id="rId4" Type="http://schemas.openxmlformats.org/officeDocument/2006/relationships/image" Target="../media/image1.jp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image" Target="../media/image8.jpg"/><Relationship Id="rId5" Type="http://schemas.openxmlformats.org/officeDocument/2006/relationships/image" Target="../media/image11.jpg"/><Relationship Id="rId4" Type="http://schemas.openxmlformats.org/officeDocument/2006/relationships/image" Target="../media/image1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7B5C5FF-76DF-4F05-AEE2-ACC03E7AE0D2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12BC7D3-871A-4DAC-A801-0973F764C4AB}">
      <dgm:prSet phldrT="[Text]"/>
      <dgm:spPr>
        <a:blipFill dpi="0" rotWithShape="0">
          <a:blip xmlns:r="http://schemas.openxmlformats.org/officeDocument/2006/relationships" r:embed="rId1"/>
          <a:srcRect/>
          <a:stretch>
            <a:fillRect l="-16667" r="-16667"/>
          </a:stretch>
        </a:blipFill>
      </dgm:spPr>
      <dgm:t>
        <a:bodyPr/>
        <a:lstStyle/>
        <a:p>
          <a:r>
            <a:rPr lang="en-US" dirty="0"/>
            <a:t> </a:t>
          </a:r>
        </a:p>
      </dgm:t>
    </dgm:pt>
    <dgm:pt modelId="{6088EE91-0977-45A7-8E04-9546BA5B407A}" type="parTrans" cxnId="{A1AAC26A-E9C3-4E23-89D2-B540A9E2F26E}">
      <dgm:prSet/>
      <dgm:spPr/>
      <dgm:t>
        <a:bodyPr/>
        <a:lstStyle/>
        <a:p>
          <a:endParaRPr lang="en-US"/>
        </a:p>
      </dgm:t>
    </dgm:pt>
    <dgm:pt modelId="{72CDA5EC-B699-4D3E-8229-DFA6F4F6CB56}" type="sibTrans" cxnId="{A1AAC26A-E9C3-4E23-89D2-B540A9E2F26E}">
      <dgm:prSet/>
      <dgm:spPr/>
      <dgm:t>
        <a:bodyPr/>
        <a:lstStyle/>
        <a:p>
          <a:endParaRPr lang="en-US"/>
        </a:p>
      </dgm:t>
    </dgm:pt>
    <dgm:pt modelId="{4880F32C-0423-4177-B9B0-634D045EAFF4}">
      <dgm:prSet phldrT="[Text]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r>
            <a:rPr lang="en-US" dirty="0"/>
            <a:t> </a:t>
          </a:r>
        </a:p>
      </dgm:t>
    </dgm:pt>
    <dgm:pt modelId="{26C3049C-62C5-4EAB-977C-3C2B5EBF997A}" type="parTrans" cxnId="{AE5DC250-ACFC-49F6-905B-069DA6CA5BF3}">
      <dgm:prSet/>
      <dgm:spPr/>
      <dgm:t>
        <a:bodyPr/>
        <a:lstStyle/>
        <a:p>
          <a:endParaRPr lang="en-US"/>
        </a:p>
      </dgm:t>
    </dgm:pt>
    <dgm:pt modelId="{10F07088-93E0-4E1C-82A3-C6376E57B201}" type="sibTrans" cxnId="{AE5DC250-ACFC-49F6-905B-069DA6CA5BF3}">
      <dgm:prSet/>
      <dgm:spPr/>
      <dgm:t>
        <a:bodyPr/>
        <a:lstStyle/>
        <a:p>
          <a:endParaRPr lang="en-US"/>
        </a:p>
      </dgm:t>
    </dgm:pt>
    <dgm:pt modelId="{64CC7150-6B76-462E-8579-F4BC1211B2B4}">
      <dgm:prSet phldrT="[Text]"/>
      <dgm:spPr>
        <a:blipFill dpi="0" rotWithShape="0">
          <a:blip xmlns:r="http://schemas.openxmlformats.org/officeDocument/2006/relationships" r:embed="rId3"/>
          <a:srcRect/>
          <a:stretch>
            <a:fillRect l="-12541" r="-12541"/>
          </a:stretch>
        </a:blipFill>
      </dgm:spPr>
      <dgm:t>
        <a:bodyPr/>
        <a:lstStyle/>
        <a:p>
          <a:r>
            <a:rPr lang="en-US" dirty="0"/>
            <a:t> </a:t>
          </a:r>
        </a:p>
      </dgm:t>
    </dgm:pt>
    <dgm:pt modelId="{65F3850F-4837-4245-80FB-625B25E877EE}" type="parTrans" cxnId="{CEE647B2-844C-4AC7-A203-5F6AA95DDDE8}">
      <dgm:prSet/>
      <dgm:spPr/>
      <dgm:t>
        <a:bodyPr/>
        <a:lstStyle/>
        <a:p>
          <a:endParaRPr lang="en-US"/>
        </a:p>
      </dgm:t>
    </dgm:pt>
    <dgm:pt modelId="{5766EC21-0E5C-49E5-8D45-C85B56EA7692}" type="sibTrans" cxnId="{CEE647B2-844C-4AC7-A203-5F6AA95DDDE8}">
      <dgm:prSet/>
      <dgm:spPr/>
      <dgm:t>
        <a:bodyPr/>
        <a:lstStyle/>
        <a:p>
          <a:endParaRPr lang="en-US"/>
        </a:p>
      </dgm:t>
    </dgm:pt>
    <dgm:pt modelId="{110CCA99-C322-4F42-B016-454DA667543E}">
      <dgm:prSet phldrT="[Text]"/>
      <dgm:spPr>
        <a:blipFill dpi="0" rotWithShape="0">
          <a:blip xmlns:r="http://schemas.openxmlformats.org/officeDocument/2006/relationships" r:embed="rId4"/>
          <a:srcRect/>
          <a:stretch>
            <a:fillRect l="-12669" r="-12669"/>
          </a:stretch>
        </a:blipFill>
      </dgm:spPr>
      <dgm:t>
        <a:bodyPr/>
        <a:lstStyle/>
        <a:p>
          <a:r>
            <a:rPr lang="en-US" dirty="0"/>
            <a:t> </a:t>
          </a:r>
        </a:p>
      </dgm:t>
    </dgm:pt>
    <dgm:pt modelId="{09941EE6-629F-4353-A669-57969ADB27B6}" type="parTrans" cxnId="{DBF1B797-57AA-4A65-A60F-50F3DFFDC192}">
      <dgm:prSet/>
      <dgm:spPr/>
      <dgm:t>
        <a:bodyPr/>
        <a:lstStyle/>
        <a:p>
          <a:endParaRPr lang="en-US"/>
        </a:p>
      </dgm:t>
    </dgm:pt>
    <dgm:pt modelId="{AD5168F1-69F5-4070-868F-2EC63E0AD560}" type="sibTrans" cxnId="{DBF1B797-57AA-4A65-A60F-50F3DFFDC192}">
      <dgm:prSet/>
      <dgm:spPr/>
      <dgm:t>
        <a:bodyPr/>
        <a:lstStyle/>
        <a:p>
          <a:endParaRPr lang="en-US"/>
        </a:p>
      </dgm:t>
    </dgm:pt>
    <dgm:pt modelId="{860903D8-7B21-490B-993E-ABA481C8AA9F}">
      <dgm:prSet phldrT="[Text]"/>
      <dgm:spPr>
        <a:blipFill dpi="0" rotWithShape="0">
          <a:blip xmlns:r="http://schemas.openxmlformats.org/officeDocument/2006/relationships" r:embed="rId5"/>
          <a:srcRect/>
          <a:stretch>
            <a:fillRect l="-20383" t="-413" r="-12951" b="413"/>
          </a:stretch>
        </a:blipFill>
      </dgm:spPr>
      <dgm:t>
        <a:bodyPr/>
        <a:lstStyle/>
        <a:p>
          <a:r>
            <a:rPr lang="en-US" dirty="0"/>
            <a:t> </a:t>
          </a:r>
        </a:p>
      </dgm:t>
    </dgm:pt>
    <dgm:pt modelId="{B382FD24-7D03-4AC4-9E16-60F482A36FD1}" type="parTrans" cxnId="{A6E92158-0622-4B1B-869A-A6CDC0C3EF68}">
      <dgm:prSet/>
      <dgm:spPr/>
      <dgm:t>
        <a:bodyPr/>
        <a:lstStyle/>
        <a:p>
          <a:endParaRPr lang="en-US"/>
        </a:p>
      </dgm:t>
    </dgm:pt>
    <dgm:pt modelId="{D9FA55CD-2CDB-46F2-98BD-CFAE7FBF4C00}" type="sibTrans" cxnId="{A6E92158-0622-4B1B-869A-A6CDC0C3EF68}">
      <dgm:prSet/>
      <dgm:spPr/>
      <dgm:t>
        <a:bodyPr/>
        <a:lstStyle/>
        <a:p>
          <a:endParaRPr lang="en-US"/>
        </a:p>
      </dgm:t>
    </dgm:pt>
    <dgm:pt modelId="{BE7E615D-4399-412F-8D6D-1D98CA7D7BD2}" type="pres">
      <dgm:prSet presAssocID="{A7B5C5FF-76DF-4F05-AEE2-ACC03E7AE0D2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CB20AAB-9791-4D7C-8503-F8F933045F95}" type="pres">
      <dgm:prSet presAssocID="{C12BC7D3-871A-4DAC-A801-0973F764C4AB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6F12CF1-4164-4D14-AA4D-FFE32554DDC9}" type="pres">
      <dgm:prSet presAssocID="{72CDA5EC-B699-4D3E-8229-DFA6F4F6CB56}" presName="sibTrans" presStyleLbl="sibTrans2D1" presStyleIdx="0" presStyleCnt="5"/>
      <dgm:spPr/>
      <dgm:t>
        <a:bodyPr/>
        <a:lstStyle/>
        <a:p>
          <a:endParaRPr lang="en-US"/>
        </a:p>
      </dgm:t>
    </dgm:pt>
    <dgm:pt modelId="{5663AC06-6027-4726-948F-6B5E05280F94}" type="pres">
      <dgm:prSet presAssocID="{72CDA5EC-B699-4D3E-8229-DFA6F4F6CB56}" presName="connectorText" presStyleLbl="sibTrans2D1" presStyleIdx="0" presStyleCnt="5"/>
      <dgm:spPr/>
      <dgm:t>
        <a:bodyPr/>
        <a:lstStyle/>
        <a:p>
          <a:endParaRPr lang="en-US"/>
        </a:p>
      </dgm:t>
    </dgm:pt>
    <dgm:pt modelId="{8108DB32-299A-4158-8B49-1FA57A93A992}" type="pres">
      <dgm:prSet presAssocID="{4880F32C-0423-4177-B9B0-634D045EAFF4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7DF5852-AA82-4F61-AE35-13A25016010B}" type="pres">
      <dgm:prSet presAssocID="{10F07088-93E0-4E1C-82A3-C6376E57B201}" presName="sibTrans" presStyleLbl="sibTrans2D1" presStyleIdx="1" presStyleCnt="5"/>
      <dgm:spPr/>
      <dgm:t>
        <a:bodyPr/>
        <a:lstStyle/>
        <a:p>
          <a:endParaRPr lang="en-US"/>
        </a:p>
      </dgm:t>
    </dgm:pt>
    <dgm:pt modelId="{7FA33AE1-68D2-451F-AE2B-181C61DEC0F5}" type="pres">
      <dgm:prSet presAssocID="{10F07088-93E0-4E1C-82A3-C6376E57B201}" presName="connectorText" presStyleLbl="sibTrans2D1" presStyleIdx="1" presStyleCnt="5"/>
      <dgm:spPr/>
      <dgm:t>
        <a:bodyPr/>
        <a:lstStyle/>
        <a:p>
          <a:endParaRPr lang="en-US"/>
        </a:p>
      </dgm:t>
    </dgm:pt>
    <dgm:pt modelId="{D301A196-0E73-4055-BFBA-CDBDD691C667}" type="pres">
      <dgm:prSet presAssocID="{64CC7150-6B76-462E-8579-F4BC1211B2B4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03BADB7-EACE-4443-865B-5B5CCF5284F2}" type="pres">
      <dgm:prSet presAssocID="{5766EC21-0E5C-49E5-8D45-C85B56EA7692}" presName="sibTrans" presStyleLbl="sibTrans2D1" presStyleIdx="2" presStyleCnt="5"/>
      <dgm:spPr/>
      <dgm:t>
        <a:bodyPr/>
        <a:lstStyle/>
        <a:p>
          <a:endParaRPr lang="en-US"/>
        </a:p>
      </dgm:t>
    </dgm:pt>
    <dgm:pt modelId="{2A624520-C517-42E9-907F-8D8252073DCF}" type="pres">
      <dgm:prSet presAssocID="{5766EC21-0E5C-49E5-8D45-C85B56EA7692}" presName="connectorText" presStyleLbl="sibTrans2D1" presStyleIdx="2" presStyleCnt="5"/>
      <dgm:spPr/>
      <dgm:t>
        <a:bodyPr/>
        <a:lstStyle/>
        <a:p>
          <a:endParaRPr lang="en-US"/>
        </a:p>
      </dgm:t>
    </dgm:pt>
    <dgm:pt modelId="{03F658B1-EA18-402E-B4FC-6E894FED42B8}" type="pres">
      <dgm:prSet presAssocID="{110CCA99-C322-4F42-B016-454DA667543E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F2536D3-B21C-45E1-B506-F4B66C5F28B5}" type="pres">
      <dgm:prSet presAssocID="{AD5168F1-69F5-4070-868F-2EC63E0AD560}" presName="sibTrans" presStyleLbl="sibTrans2D1" presStyleIdx="3" presStyleCnt="5"/>
      <dgm:spPr/>
      <dgm:t>
        <a:bodyPr/>
        <a:lstStyle/>
        <a:p>
          <a:endParaRPr lang="en-US"/>
        </a:p>
      </dgm:t>
    </dgm:pt>
    <dgm:pt modelId="{EE13DC26-ACEE-430B-A066-202B7751A611}" type="pres">
      <dgm:prSet presAssocID="{AD5168F1-69F5-4070-868F-2EC63E0AD560}" presName="connectorText" presStyleLbl="sibTrans2D1" presStyleIdx="3" presStyleCnt="5"/>
      <dgm:spPr/>
      <dgm:t>
        <a:bodyPr/>
        <a:lstStyle/>
        <a:p>
          <a:endParaRPr lang="en-US"/>
        </a:p>
      </dgm:t>
    </dgm:pt>
    <dgm:pt modelId="{702870F9-276E-445F-963B-1D368A40A134}" type="pres">
      <dgm:prSet presAssocID="{860903D8-7B21-490B-993E-ABA481C8AA9F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C1397F6-7F33-4848-83ED-8C7664A030F1}" type="pres">
      <dgm:prSet presAssocID="{D9FA55CD-2CDB-46F2-98BD-CFAE7FBF4C00}" presName="sibTrans" presStyleLbl="sibTrans2D1" presStyleIdx="4" presStyleCnt="5"/>
      <dgm:spPr/>
      <dgm:t>
        <a:bodyPr/>
        <a:lstStyle/>
        <a:p>
          <a:endParaRPr lang="en-US"/>
        </a:p>
      </dgm:t>
    </dgm:pt>
    <dgm:pt modelId="{22C849EC-9665-47B5-9ED3-254B4A0E2DD7}" type="pres">
      <dgm:prSet presAssocID="{D9FA55CD-2CDB-46F2-98BD-CFAE7FBF4C00}" presName="connectorText" presStyleLbl="sibTrans2D1" presStyleIdx="4" presStyleCnt="5"/>
      <dgm:spPr/>
      <dgm:t>
        <a:bodyPr/>
        <a:lstStyle/>
        <a:p>
          <a:endParaRPr lang="en-US"/>
        </a:p>
      </dgm:t>
    </dgm:pt>
  </dgm:ptLst>
  <dgm:cxnLst>
    <dgm:cxn modelId="{199196E1-DE7F-4085-AF37-8F965F93A885}" type="presOf" srcId="{72CDA5EC-B699-4D3E-8229-DFA6F4F6CB56}" destId="{86F12CF1-4164-4D14-AA4D-FFE32554DDC9}" srcOrd="0" destOrd="0" presId="urn:microsoft.com/office/officeart/2005/8/layout/cycle2"/>
    <dgm:cxn modelId="{AE5DC250-ACFC-49F6-905B-069DA6CA5BF3}" srcId="{A7B5C5FF-76DF-4F05-AEE2-ACC03E7AE0D2}" destId="{4880F32C-0423-4177-B9B0-634D045EAFF4}" srcOrd="1" destOrd="0" parTransId="{26C3049C-62C5-4EAB-977C-3C2B5EBF997A}" sibTransId="{10F07088-93E0-4E1C-82A3-C6376E57B201}"/>
    <dgm:cxn modelId="{7F369448-A992-4380-8BB0-78886D03FCD0}" type="presOf" srcId="{860903D8-7B21-490B-993E-ABA481C8AA9F}" destId="{702870F9-276E-445F-963B-1D368A40A134}" srcOrd="0" destOrd="0" presId="urn:microsoft.com/office/officeart/2005/8/layout/cycle2"/>
    <dgm:cxn modelId="{BE7D96D6-40C0-4E98-83A0-30759B54336A}" type="presOf" srcId="{110CCA99-C322-4F42-B016-454DA667543E}" destId="{03F658B1-EA18-402E-B4FC-6E894FED42B8}" srcOrd="0" destOrd="0" presId="urn:microsoft.com/office/officeart/2005/8/layout/cycle2"/>
    <dgm:cxn modelId="{287F4938-E85C-4321-81FB-28B522B03DB1}" type="presOf" srcId="{D9FA55CD-2CDB-46F2-98BD-CFAE7FBF4C00}" destId="{22C849EC-9665-47B5-9ED3-254B4A0E2DD7}" srcOrd="1" destOrd="0" presId="urn:microsoft.com/office/officeart/2005/8/layout/cycle2"/>
    <dgm:cxn modelId="{A6E92158-0622-4B1B-869A-A6CDC0C3EF68}" srcId="{A7B5C5FF-76DF-4F05-AEE2-ACC03E7AE0D2}" destId="{860903D8-7B21-490B-993E-ABA481C8AA9F}" srcOrd="4" destOrd="0" parTransId="{B382FD24-7D03-4AC4-9E16-60F482A36FD1}" sibTransId="{D9FA55CD-2CDB-46F2-98BD-CFAE7FBF4C00}"/>
    <dgm:cxn modelId="{A1AAC26A-E9C3-4E23-89D2-B540A9E2F26E}" srcId="{A7B5C5FF-76DF-4F05-AEE2-ACC03E7AE0D2}" destId="{C12BC7D3-871A-4DAC-A801-0973F764C4AB}" srcOrd="0" destOrd="0" parTransId="{6088EE91-0977-45A7-8E04-9546BA5B407A}" sibTransId="{72CDA5EC-B699-4D3E-8229-DFA6F4F6CB56}"/>
    <dgm:cxn modelId="{54AADC69-6D23-4904-BA61-1D6624705605}" type="presOf" srcId="{64CC7150-6B76-462E-8579-F4BC1211B2B4}" destId="{D301A196-0E73-4055-BFBA-CDBDD691C667}" srcOrd="0" destOrd="0" presId="urn:microsoft.com/office/officeart/2005/8/layout/cycle2"/>
    <dgm:cxn modelId="{305534D0-3481-423E-9B4B-9DD92516E5DC}" type="presOf" srcId="{10F07088-93E0-4E1C-82A3-C6376E57B201}" destId="{87DF5852-AA82-4F61-AE35-13A25016010B}" srcOrd="0" destOrd="0" presId="urn:microsoft.com/office/officeart/2005/8/layout/cycle2"/>
    <dgm:cxn modelId="{1F430282-D338-4569-A064-EBB75340CF75}" type="presOf" srcId="{AD5168F1-69F5-4070-868F-2EC63E0AD560}" destId="{6F2536D3-B21C-45E1-B506-F4B66C5F28B5}" srcOrd="0" destOrd="0" presId="urn:microsoft.com/office/officeart/2005/8/layout/cycle2"/>
    <dgm:cxn modelId="{E9B1049A-39BE-4D79-B71F-C8B166DBC46C}" type="presOf" srcId="{5766EC21-0E5C-49E5-8D45-C85B56EA7692}" destId="{D03BADB7-EACE-4443-865B-5B5CCF5284F2}" srcOrd="0" destOrd="0" presId="urn:microsoft.com/office/officeart/2005/8/layout/cycle2"/>
    <dgm:cxn modelId="{096555CD-C72A-4896-A698-8386BB97050C}" type="presOf" srcId="{A7B5C5FF-76DF-4F05-AEE2-ACC03E7AE0D2}" destId="{BE7E615D-4399-412F-8D6D-1D98CA7D7BD2}" srcOrd="0" destOrd="0" presId="urn:microsoft.com/office/officeart/2005/8/layout/cycle2"/>
    <dgm:cxn modelId="{013104BE-AEC2-4D01-8458-E1EC1EC4C2CF}" type="presOf" srcId="{4880F32C-0423-4177-B9B0-634D045EAFF4}" destId="{8108DB32-299A-4158-8B49-1FA57A93A992}" srcOrd="0" destOrd="0" presId="urn:microsoft.com/office/officeart/2005/8/layout/cycle2"/>
    <dgm:cxn modelId="{D082EDB6-30B1-4526-9E69-6A7A62032CCE}" type="presOf" srcId="{D9FA55CD-2CDB-46F2-98BD-CFAE7FBF4C00}" destId="{0C1397F6-7F33-4848-83ED-8C7664A030F1}" srcOrd="0" destOrd="0" presId="urn:microsoft.com/office/officeart/2005/8/layout/cycle2"/>
    <dgm:cxn modelId="{DAE1C0E0-1100-46CA-88AB-0D8F5542AC00}" type="presOf" srcId="{AD5168F1-69F5-4070-868F-2EC63E0AD560}" destId="{EE13DC26-ACEE-430B-A066-202B7751A611}" srcOrd="1" destOrd="0" presId="urn:microsoft.com/office/officeart/2005/8/layout/cycle2"/>
    <dgm:cxn modelId="{DBF1B797-57AA-4A65-A60F-50F3DFFDC192}" srcId="{A7B5C5FF-76DF-4F05-AEE2-ACC03E7AE0D2}" destId="{110CCA99-C322-4F42-B016-454DA667543E}" srcOrd="3" destOrd="0" parTransId="{09941EE6-629F-4353-A669-57969ADB27B6}" sibTransId="{AD5168F1-69F5-4070-868F-2EC63E0AD560}"/>
    <dgm:cxn modelId="{6C0CD545-20D0-44DA-89A6-55B30FF9B148}" type="presOf" srcId="{C12BC7D3-871A-4DAC-A801-0973F764C4AB}" destId="{ACB20AAB-9791-4D7C-8503-F8F933045F95}" srcOrd="0" destOrd="0" presId="urn:microsoft.com/office/officeart/2005/8/layout/cycle2"/>
    <dgm:cxn modelId="{5BEFBBDD-7F25-470E-8A88-8C2D51CA9D3B}" type="presOf" srcId="{5766EC21-0E5C-49E5-8D45-C85B56EA7692}" destId="{2A624520-C517-42E9-907F-8D8252073DCF}" srcOrd="1" destOrd="0" presId="urn:microsoft.com/office/officeart/2005/8/layout/cycle2"/>
    <dgm:cxn modelId="{109C925C-6715-4021-BE08-EFA7088226D3}" type="presOf" srcId="{10F07088-93E0-4E1C-82A3-C6376E57B201}" destId="{7FA33AE1-68D2-451F-AE2B-181C61DEC0F5}" srcOrd="1" destOrd="0" presId="urn:microsoft.com/office/officeart/2005/8/layout/cycle2"/>
    <dgm:cxn modelId="{5508B189-7FD7-49EB-8D73-87C1EAECA20A}" type="presOf" srcId="{72CDA5EC-B699-4D3E-8229-DFA6F4F6CB56}" destId="{5663AC06-6027-4726-948F-6B5E05280F94}" srcOrd="1" destOrd="0" presId="urn:microsoft.com/office/officeart/2005/8/layout/cycle2"/>
    <dgm:cxn modelId="{CEE647B2-844C-4AC7-A203-5F6AA95DDDE8}" srcId="{A7B5C5FF-76DF-4F05-AEE2-ACC03E7AE0D2}" destId="{64CC7150-6B76-462E-8579-F4BC1211B2B4}" srcOrd="2" destOrd="0" parTransId="{65F3850F-4837-4245-80FB-625B25E877EE}" sibTransId="{5766EC21-0E5C-49E5-8D45-C85B56EA7692}"/>
    <dgm:cxn modelId="{C6762733-6F3E-48AE-846D-B9D6C85DCFDF}" type="presParOf" srcId="{BE7E615D-4399-412F-8D6D-1D98CA7D7BD2}" destId="{ACB20AAB-9791-4D7C-8503-F8F933045F95}" srcOrd="0" destOrd="0" presId="urn:microsoft.com/office/officeart/2005/8/layout/cycle2"/>
    <dgm:cxn modelId="{2818EE53-E6E0-4CC6-B150-3F9346E32107}" type="presParOf" srcId="{BE7E615D-4399-412F-8D6D-1D98CA7D7BD2}" destId="{86F12CF1-4164-4D14-AA4D-FFE32554DDC9}" srcOrd="1" destOrd="0" presId="urn:microsoft.com/office/officeart/2005/8/layout/cycle2"/>
    <dgm:cxn modelId="{87853848-CCD0-4768-B61C-ED19CDA5BDBB}" type="presParOf" srcId="{86F12CF1-4164-4D14-AA4D-FFE32554DDC9}" destId="{5663AC06-6027-4726-948F-6B5E05280F94}" srcOrd="0" destOrd="0" presId="urn:microsoft.com/office/officeart/2005/8/layout/cycle2"/>
    <dgm:cxn modelId="{79CC6930-22C8-444B-AF6D-13005F8343F2}" type="presParOf" srcId="{BE7E615D-4399-412F-8D6D-1D98CA7D7BD2}" destId="{8108DB32-299A-4158-8B49-1FA57A93A992}" srcOrd="2" destOrd="0" presId="urn:microsoft.com/office/officeart/2005/8/layout/cycle2"/>
    <dgm:cxn modelId="{6A463F98-FCD6-464D-AA37-6B8409775263}" type="presParOf" srcId="{BE7E615D-4399-412F-8D6D-1D98CA7D7BD2}" destId="{87DF5852-AA82-4F61-AE35-13A25016010B}" srcOrd="3" destOrd="0" presId="urn:microsoft.com/office/officeart/2005/8/layout/cycle2"/>
    <dgm:cxn modelId="{6A820A68-1E33-4135-A3F8-A71ED51BF277}" type="presParOf" srcId="{87DF5852-AA82-4F61-AE35-13A25016010B}" destId="{7FA33AE1-68D2-451F-AE2B-181C61DEC0F5}" srcOrd="0" destOrd="0" presId="urn:microsoft.com/office/officeart/2005/8/layout/cycle2"/>
    <dgm:cxn modelId="{B3299F04-05FA-4B83-BB94-964D0CC5CC58}" type="presParOf" srcId="{BE7E615D-4399-412F-8D6D-1D98CA7D7BD2}" destId="{D301A196-0E73-4055-BFBA-CDBDD691C667}" srcOrd="4" destOrd="0" presId="urn:microsoft.com/office/officeart/2005/8/layout/cycle2"/>
    <dgm:cxn modelId="{2998CC95-7E75-4B17-AA26-D26C7A63CBCA}" type="presParOf" srcId="{BE7E615D-4399-412F-8D6D-1D98CA7D7BD2}" destId="{D03BADB7-EACE-4443-865B-5B5CCF5284F2}" srcOrd="5" destOrd="0" presId="urn:microsoft.com/office/officeart/2005/8/layout/cycle2"/>
    <dgm:cxn modelId="{B443C69D-6E37-4A78-9C6D-2F014E7D3FBC}" type="presParOf" srcId="{D03BADB7-EACE-4443-865B-5B5CCF5284F2}" destId="{2A624520-C517-42E9-907F-8D8252073DCF}" srcOrd="0" destOrd="0" presId="urn:microsoft.com/office/officeart/2005/8/layout/cycle2"/>
    <dgm:cxn modelId="{0B5E219F-D038-4CA5-B21A-45EC9D0EFDBF}" type="presParOf" srcId="{BE7E615D-4399-412F-8D6D-1D98CA7D7BD2}" destId="{03F658B1-EA18-402E-B4FC-6E894FED42B8}" srcOrd="6" destOrd="0" presId="urn:microsoft.com/office/officeart/2005/8/layout/cycle2"/>
    <dgm:cxn modelId="{D0E355D8-435D-48E3-8724-9651D38FAB0C}" type="presParOf" srcId="{BE7E615D-4399-412F-8D6D-1D98CA7D7BD2}" destId="{6F2536D3-B21C-45E1-B506-F4B66C5F28B5}" srcOrd="7" destOrd="0" presId="urn:microsoft.com/office/officeart/2005/8/layout/cycle2"/>
    <dgm:cxn modelId="{82D84FC9-DF4A-4886-BB53-6308078FBC60}" type="presParOf" srcId="{6F2536D3-B21C-45E1-B506-F4B66C5F28B5}" destId="{EE13DC26-ACEE-430B-A066-202B7751A611}" srcOrd="0" destOrd="0" presId="urn:microsoft.com/office/officeart/2005/8/layout/cycle2"/>
    <dgm:cxn modelId="{1945245E-A82B-47F0-AF9B-5C738B2DA141}" type="presParOf" srcId="{BE7E615D-4399-412F-8D6D-1D98CA7D7BD2}" destId="{702870F9-276E-445F-963B-1D368A40A134}" srcOrd="8" destOrd="0" presId="urn:microsoft.com/office/officeart/2005/8/layout/cycle2"/>
    <dgm:cxn modelId="{27B3993E-7B93-4FD6-BB24-ABB4E56FFBF0}" type="presParOf" srcId="{BE7E615D-4399-412F-8D6D-1D98CA7D7BD2}" destId="{0C1397F6-7F33-4848-83ED-8C7664A030F1}" srcOrd="9" destOrd="0" presId="urn:microsoft.com/office/officeart/2005/8/layout/cycle2"/>
    <dgm:cxn modelId="{65F76AED-7C91-404B-89F0-E5A7C4142E5B}" type="presParOf" srcId="{0C1397F6-7F33-4848-83ED-8C7664A030F1}" destId="{22C849EC-9665-47B5-9ED3-254B4A0E2DD7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CB20AAB-9791-4D7C-8503-F8F933045F95}">
      <dsp:nvSpPr>
        <dsp:cNvPr id="0" name=""/>
        <dsp:cNvSpPr/>
      </dsp:nvSpPr>
      <dsp:spPr>
        <a:xfrm>
          <a:off x="4160054" y="2237"/>
          <a:ext cx="2032007" cy="2032007"/>
        </a:xfrm>
        <a:prstGeom prst="ellipse">
          <a:avLst/>
        </a:prstGeom>
        <a:blipFill dpi="0" rotWithShape="0">
          <a:blip xmlns:r="http://schemas.openxmlformats.org/officeDocument/2006/relationships" r:embed="rId1"/>
          <a:srcRect/>
          <a:stretch>
            <a:fillRect l="-16667" r="-16667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500" kern="1200" dirty="0"/>
            <a:t> </a:t>
          </a:r>
        </a:p>
      </dsp:txBody>
      <dsp:txXfrm>
        <a:off x="4457635" y="299818"/>
        <a:ext cx="1436845" cy="1436845"/>
      </dsp:txXfrm>
    </dsp:sp>
    <dsp:sp modelId="{86F12CF1-4164-4D14-AA4D-FFE32554DDC9}">
      <dsp:nvSpPr>
        <dsp:cNvPr id="0" name=""/>
        <dsp:cNvSpPr/>
      </dsp:nvSpPr>
      <dsp:spPr>
        <a:xfrm rot="2160000">
          <a:off x="6127507" y="1562332"/>
          <a:ext cx="538784" cy="68580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900" kern="1200"/>
        </a:p>
      </dsp:txBody>
      <dsp:txXfrm>
        <a:off x="6142942" y="1651989"/>
        <a:ext cx="377149" cy="411482"/>
      </dsp:txXfrm>
    </dsp:sp>
    <dsp:sp modelId="{8108DB32-299A-4158-8B49-1FA57A93A992}">
      <dsp:nvSpPr>
        <dsp:cNvPr id="0" name=""/>
        <dsp:cNvSpPr/>
      </dsp:nvSpPr>
      <dsp:spPr>
        <a:xfrm>
          <a:off x="6626408" y="1794148"/>
          <a:ext cx="2032007" cy="2032007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500" kern="1200" dirty="0"/>
            <a:t> </a:t>
          </a:r>
        </a:p>
      </dsp:txBody>
      <dsp:txXfrm>
        <a:off x="6923989" y="2091729"/>
        <a:ext cx="1436845" cy="1436845"/>
      </dsp:txXfrm>
    </dsp:sp>
    <dsp:sp modelId="{87DF5852-AA82-4F61-AE35-13A25016010B}">
      <dsp:nvSpPr>
        <dsp:cNvPr id="0" name=""/>
        <dsp:cNvSpPr/>
      </dsp:nvSpPr>
      <dsp:spPr>
        <a:xfrm rot="6480000">
          <a:off x="6906700" y="3902435"/>
          <a:ext cx="538784" cy="68580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900" kern="1200"/>
        </a:p>
      </dsp:txBody>
      <dsp:txXfrm rot="10800000">
        <a:off x="7012491" y="3962733"/>
        <a:ext cx="377149" cy="411482"/>
      </dsp:txXfrm>
    </dsp:sp>
    <dsp:sp modelId="{D301A196-0E73-4055-BFBA-CDBDD691C667}">
      <dsp:nvSpPr>
        <dsp:cNvPr id="0" name=""/>
        <dsp:cNvSpPr/>
      </dsp:nvSpPr>
      <dsp:spPr>
        <a:xfrm>
          <a:off x="5684345" y="4693521"/>
          <a:ext cx="2032007" cy="2032007"/>
        </a:xfrm>
        <a:prstGeom prst="ellipse">
          <a:avLst/>
        </a:prstGeom>
        <a:blipFill dpi="0" rotWithShape="0">
          <a:blip xmlns:r="http://schemas.openxmlformats.org/officeDocument/2006/relationships" r:embed="rId3"/>
          <a:srcRect/>
          <a:stretch>
            <a:fillRect l="-12541" r="-12541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500" kern="1200" dirty="0"/>
            <a:t> </a:t>
          </a:r>
        </a:p>
      </dsp:txBody>
      <dsp:txXfrm>
        <a:off x="5981926" y="4991102"/>
        <a:ext cx="1436845" cy="1436845"/>
      </dsp:txXfrm>
    </dsp:sp>
    <dsp:sp modelId="{D03BADB7-EACE-4443-865B-5B5CCF5284F2}">
      <dsp:nvSpPr>
        <dsp:cNvPr id="0" name=""/>
        <dsp:cNvSpPr/>
      </dsp:nvSpPr>
      <dsp:spPr>
        <a:xfrm rot="10800000">
          <a:off x="4921915" y="5366624"/>
          <a:ext cx="538784" cy="68580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900" kern="1200"/>
        </a:p>
      </dsp:txBody>
      <dsp:txXfrm rot="10800000">
        <a:off x="5083550" y="5503784"/>
        <a:ext cx="377149" cy="411482"/>
      </dsp:txXfrm>
    </dsp:sp>
    <dsp:sp modelId="{03F658B1-EA18-402E-B4FC-6E894FED42B8}">
      <dsp:nvSpPr>
        <dsp:cNvPr id="0" name=""/>
        <dsp:cNvSpPr/>
      </dsp:nvSpPr>
      <dsp:spPr>
        <a:xfrm>
          <a:off x="2635764" y="4693521"/>
          <a:ext cx="2032007" cy="2032007"/>
        </a:xfrm>
        <a:prstGeom prst="ellipse">
          <a:avLst/>
        </a:prstGeom>
        <a:blipFill dpi="0" rotWithShape="0">
          <a:blip xmlns:r="http://schemas.openxmlformats.org/officeDocument/2006/relationships" r:embed="rId4"/>
          <a:srcRect/>
          <a:stretch>
            <a:fillRect l="-12669" r="-12669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500" kern="1200" dirty="0"/>
            <a:t> </a:t>
          </a:r>
        </a:p>
      </dsp:txBody>
      <dsp:txXfrm>
        <a:off x="2933345" y="4991102"/>
        <a:ext cx="1436845" cy="1436845"/>
      </dsp:txXfrm>
    </dsp:sp>
    <dsp:sp modelId="{6F2536D3-B21C-45E1-B506-F4B66C5F28B5}">
      <dsp:nvSpPr>
        <dsp:cNvPr id="0" name=""/>
        <dsp:cNvSpPr/>
      </dsp:nvSpPr>
      <dsp:spPr>
        <a:xfrm rot="15120000">
          <a:off x="2916056" y="3931440"/>
          <a:ext cx="538784" cy="68580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900" kern="1200"/>
        </a:p>
      </dsp:txBody>
      <dsp:txXfrm rot="10800000">
        <a:off x="3021847" y="4145462"/>
        <a:ext cx="377149" cy="411482"/>
      </dsp:txXfrm>
    </dsp:sp>
    <dsp:sp modelId="{702870F9-276E-445F-963B-1D368A40A134}">
      <dsp:nvSpPr>
        <dsp:cNvPr id="0" name=""/>
        <dsp:cNvSpPr/>
      </dsp:nvSpPr>
      <dsp:spPr>
        <a:xfrm>
          <a:off x="1693700" y="1794148"/>
          <a:ext cx="2032007" cy="2032007"/>
        </a:xfrm>
        <a:prstGeom prst="ellipse">
          <a:avLst/>
        </a:prstGeom>
        <a:blipFill dpi="0" rotWithShape="0">
          <a:blip xmlns:r="http://schemas.openxmlformats.org/officeDocument/2006/relationships" r:embed="rId5"/>
          <a:srcRect/>
          <a:stretch>
            <a:fillRect l="-20383" t="-413" r="-12951" b="413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500" kern="1200" dirty="0"/>
            <a:t> </a:t>
          </a:r>
        </a:p>
      </dsp:txBody>
      <dsp:txXfrm>
        <a:off x="1991281" y="2091729"/>
        <a:ext cx="1436845" cy="1436845"/>
      </dsp:txXfrm>
    </dsp:sp>
    <dsp:sp modelId="{0C1397F6-7F33-4848-83ED-8C7664A030F1}">
      <dsp:nvSpPr>
        <dsp:cNvPr id="0" name=""/>
        <dsp:cNvSpPr/>
      </dsp:nvSpPr>
      <dsp:spPr>
        <a:xfrm rot="19440000">
          <a:off x="3661153" y="1580258"/>
          <a:ext cx="538784" cy="68580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900" kern="1200"/>
        </a:p>
      </dsp:txBody>
      <dsp:txXfrm>
        <a:off x="3676588" y="1764921"/>
        <a:ext cx="377149" cy="41148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FBEA24-B212-44C7-93DA-44A1DCA7D064}" type="datetimeFigureOut">
              <a:rPr lang="en-US" smtClean="0"/>
              <a:t>9/10/2021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140D62-4B50-4416-99F4-8D3D5F970C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0636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140D62-4B50-4416-99F4-8D3D5F970CE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1086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140D62-4B50-4416-99F4-8D3D5F970CE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3965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33A312-48FA-462C-B5CA-B8E1746C59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080CF3-5B79-40FB-B81B-3ABAE2A653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0980A7-BEFD-424C-95EB-F9618BCDC4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EADF0-6C18-4D1B-8DA3-4C76BA66D72C}" type="datetimeFigureOut">
              <a:rPr lang="en-US" smtClean="0"/>
              <a:t>9/10/2021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112DEB-9C1C-483A-B474-285ED192CE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49E3C9-A437-47EF-96A0-F4EC82216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27FC2-9220-4628-A51A-6A7BF71A54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8464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7E275B-465F-4F55-8222-5929524256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52B7091-0034-492C-A61E-56A7B1C40F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40558E-217E-4536-8859-A415BADCD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EADF0-6C18-4D1B-8DA3-4C76BA66D72C}" type="datetimeFigureOut">
              <a:rPr lang="en-US" smtClean="0"/>
              <a:t>9/10/2021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406A91-76FD-4BC4-A671-FB5D91EF92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B8F6DE-68FF-4481-90D1-883846C237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27FC2-9220-4628-A51A-6A7BF71A54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7744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15DAE6D-2716-4ABC-AC18-8C887929AB3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C480BDD-D766-45BB-A547-A5844493F8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80F2E8-CBC2-4DC2-8C4F-F6CCA17E86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EADF0-6C18-4D1B-8DA3-4C76BA66D72C}" type="datetimeFigureOut">
              <a:rPr lang="en-US" smtClean="0"/>
              <a:t>9/10/2021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4112BD-47C1-4654-836F-8B014E5BC7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ADC948-5C07-4951-803A-4DE35E66BE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27FC2-9220-4628-A51A-6A7BF71A54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9736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7A0194-ABCE-4A68-86D4-9588A4C87A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60A4AB-CDD8-4108-AA27-0A15C62499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6399A9-BF64-4E9E-8BD4-0CE4533B7E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EADF0-6C18-4D1B-8DA3-4C76BA66D72C}" type="datetimeFigureOut">
              <a:rPr lang="en-US" smtClean="0"/>
              <a:t>9/10/2021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6448B4-1E55-42C1-9750-7D71998F2C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2AF39B-C987-475E-8091-6FC2A010C1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27FC2-9220-4628-A51A-6A7BF71A54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3821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710B57-1D47-4089-B80A-7F994E609E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339AA1-4D87-4BB5-99B1-EBBE17D9A4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FAAB8B-6747-4159-B7AC-93A579D97F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EADF0-6C18-4D1B-8DA3-4C76BA66D72C}" type="datetimeFigureOut">
              <a:rPr lang="en-US" smtClean="0"/>
              <a:t>9/10/2021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9EE5AD-E593-4455-8B82-805235C853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5BD533-EEB5-4FAC-A3CD-150EC053D1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27FC2-9220-4628-A51A-6A7BF71A54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8181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B5A0C2-8048-4D17-AD85-93807303B2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FA284C-B07B-4347-A9C3-B2986EB51D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29030A1-E8A6-4D06-806E-BFA1C2EBD0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E013E8-E78E-4D13-91D6-55B76C4156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EADF0-6C18-4D1B-8DA3-4C76BA66D72C}" type="datetimeFigureOut">
              <a:rPr lang="en-US" smtClean="0"/>
              <a:t>9/10/2021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05B85E-E7B1-4142-94DD-2D61E426AF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E5AD35-3EE1-448D-9B11-2887E5A86B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27FC2-9220-4628-A51A-6A7BF71A54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234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F42EEC-BA73-4FFD-A6C4-45D34A02E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0A46A3-A54C-4281-8701-FB12E1DA90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C391EB-FD55-473B-859C-7C8E3F99FF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5FD08F7-E28D-458F-A8DD-767EB19331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B3CE7D2-9252-47B7-BACC-4E9B972159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8FF7221-A56C-400E-BA84-4B82F08E0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EADF0-6C18-4D1B-8DA3-4C76BA66D72C}" type="datetimeFigureOut">
              <a:rPr lang="en-US" smtClean="0"/>
              <a:t>9/10/2021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85E1953-745C-43E7-9841-74891AE978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17C4F07-845A-402F-A364-9B7D90E45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27FC2-9220-4628-A51A-6A7BF71A54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6986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BFA644-A602-4A1D-B87B-A7A6A48926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FB90BC0-FE6D-4E48-8086-7786FB6849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EADF0-6C18-4D1B-8DA3-4C76BA66D72C}" type="datetimeFigureOut">
              <a:rPr lang="en-US" smtClean="0"/>
              <a:t>9/10/2021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A922B5D-F2D4-49F7-B51A-7485DE414D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5EA0C4-58F8-4DAE-9272-8912BACF7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27FC2-9220-4628-A51A-6A7BF71A54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3827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43E9E11-3CEB-43F2-B558-4265FB6BDC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EADF0-6C18-4D1B-8DA3-4C76BA66D72C}" type="datetimeFigureOut">
              <a:rPr lang="en-US" smtClean="0"/>
              <a:t>9/10/2021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7C0A552-949F-4C68-86CB-F71B1A3A87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1F0EB8-B76A-4D55-BF05-AB0A90D65A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27FC2-9220-4628-A51A-6A7BF71A54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9041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7659E9-31CE-485A-9784-57D7295BE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20DED0-269F-491D-8A5B-6899EDEA55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0C3DB7-0BDB-4A4D-B021-C572BB2BA6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4B1EC9-BF73-4758-83C2-089F9683EE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EADF0-6C18-4D1B-8DA3-4C76BA66D72C}" type="datetimeFigureOut">
              <a:rPr lang="en-US" smtClean="0"/>
              <a:t>9/10/2021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C277B2-E7A1-4E8A-B0F6-1DD95F7595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8FC178-F7A3-42D6-A2D2-95E324001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27FC2-9220-4628-A51A-6A7BF71A54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4034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E25B46-4350-4EF1-9487-EFD4AD1775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447D25A-9729-4FC7-8DA3-48BD8980F5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600A62-8DC6-4D7A-9066-15B463F44C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6E758E-B824-46E1-9438-97159523BE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4EADF0-6C18-4D1B-8DA3-4C76BA66D72C}" type="datetimeFigureOut">
              <a:rPr lang="en-US" smtClean="0"/>
              <a:t>9/10/2021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7E14F0-ED9B-4A18-9CBD-946EF74595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8351A0-A08E-47CE-A418-D0DAF4E587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727FC2-9220-4628-A51A-6A7BF71A54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490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CDC973C-5D69-497F-8C8D-749A52F0F6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ACF53C-DA96-4137-B860-18B4D4F208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6485E0-AA43-4DB9-A2BA-DAC0D4A31C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4EADF0-6C18-4D1B-8DA3-4C76BA66D72C}" type="datetimeFigureOut">
              <a:rPr lang="en-US" smtClean="0"/>
              <a:t>9/10/2021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23149A-9574-4B32-B6A6-295C21D8A9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C7EB31-2EDC-4256-AF51-A2F3D11FC9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727FC2-9220-4628-A51A-6A7BF71A54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452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gatrees.org/about/county-contacts/" TargetMode="External"/><Relationship Id="rId2" Type="http://schemas.openxmlformats.org/officeDocument/2006/relationships/hyperlink" Target="https://extension.uga.edu/county-offices.html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0000"/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5981349" y="6147969"/>
            <a:ext cx="6210651" cy="7089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4B21B9-DA37-451F-8D76-164D1260D3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49083" y="2591615"/>
            <a:ext cx="7893831" cy="918348"/>
          </a:xfrm>
          <a:solidFill>
            <a:srgbClr val="FFFFFF">
              <a:alpha val="50196"/>
            </a:srgbClr>
          </a:solidFill>
        </p:spPr>
        <p:txBody>
          <a:bodyPr>
            <a:normAutofit fontScale="90000"/>
          </a:bodyPr>
          <a:lstStyle/>
          <a:p>
            <a:r>
              <a:rPr lang="en-US" b="1" dirty="0">
                <a:latin typeface="+mn-lt"/>
              </a:rPr>
              <a:t>Asian </a:t>
            </a:r>
            <a:r>
              <a:rPr lang="en-US" b="1" dirty="0" err="1">
                <a:latin typeface="+mn-lt"/>
              </a:rPr>
              <a:t>Longhorned</a:t>
            </a:r>
            <a:r>
              <a:rPr lang="en-US" b="1" dirty="0">
                <a:latin typeface="+mn-lt"/>
              </a:rPr>
              <a:t> Beetle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4DB0D2B-4A30-4574-ABC0-31597FB8C2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76406" y="3597149"/>
            <a:ext cx="3439187" cy="439446"/>
          </a:xfrm>
          <a:solidFill>
            <a:srgbClr val="FFFFFF">
              <a:alpha val="50196"/>
            </a:srgbClr>
          </a:solidFill>
        </p:spPr>
        <p:txBody>
          <a:bodyPr>
            <a:normAutofit/>
          </a:bodyPr>
          <a:lstStyle/>
          <a:p>
            <a:r>
              <a:rPr lang="en-US" i="1" dirty="0" err="1"/>
              <a:t>Anoplophora</a:t>
            </a:r>
            <a:r>
              <a:rPr lang="en-US" i="1" dirty="0"/>
              <a:t> </a:t>
            </a:r>
            <a:r>
              <a:rPr lang="en-US" i="1" dirty="0" err="1"/>
              <a:t>glabripennis</a:t>
            </a:r>
            <a:endParaRPr lang="en-US" i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A4D56A1-8F3E-4E28-AF1E-EC58F79B48C0}"/>
              </a:ext>
            </a:extLst>
          </p:cNvPr>
          <p:cNvSpPr txBox="1"/>
          <p:nvPr/>
        </p:nvSpPr>
        <p:spPr>
          <a:xfrm>
            <a:off x="-67211" y="6620011"/>
            <a:ext cx="38602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Steven Valley, OR Dept of Agriculture, Bugwood.org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31BCC59-F69B-4C32-BDD5-B489E87067D6}"/>
              </a:ext>
            </a:extLst>
          </p:cNvPr>
          <p:cNvSpPr txBox="1"/>
          <p:nvPr/>
        </p:nvSpPr>
        <p:spPr>
          <a:xfrm>
            <a:off x="11449370" y="-39195"/>
            <a:ext cx="8475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July </a:t>
            </a:r>
            <a:r>
              <a:rPr lang="en-US" sz="1200" b="1" dirty="0"/>
              <a:t>2020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3429" y="6352817"/>
            <a:ext cx="485113" cy="48727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61" t="16239" r="17545" b="19462"/>
          <a:stretch/>
        </p:blipFill>
        <p:spPr>
          <a:xfrm>
            <a:off x="10246236" y="6147968"/>
            <a:ext cx="485340" cy="69212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3236" y="6350576"/>
            <a:ext cx="2068720" cy="48008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3809" y="6350576"/>
            <a:ext cx="1860574" cy="47161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1306" y="6363175"/>
            <a:ext cx="690694" cy="476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0618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Pathways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Wood movement</a:t>
            </a:r>
          </a:p>
          <a:p>
            <a:pPr lvl="1"/>
            <a:r>
              <a:rPr lang="en-US" dirty="0"/>
              <a:t>Wood packing</a:t>
            </a:r>
          </a:p>
          <a:p>
            <a:pPr lvl="1"/>
            <a:r>
              <a:rPr lang="en-US" dirty="0" smtClean="0"/>
              <a:t>Cut wood/Lumber</a:t>
            </a:r>
          </a:p>
          <a:p>
            <a:pPr lvl="1"/>
            <a:r>
              <a:rPr lang="en-US" dirty="0"/>
              <a:t>Timber movement</a:t>
            </a:r>
          </a:p>
          <a:p>
            <a:pPr lvl="1"/>
            <a:r>
              <a:rPr lang="en-US" dirty="0" smtClean="0"/>
              <a:t>Firewood</a:t>
            </a:r>
          </a:p>
          <a:p>
            <a:pPr lvl="1"/>
            <a:r>
              <a:rPr lang="en-US" dirty="0" smtClean="0"/>
              <a:t>Tree debris removal (stumps, branches, etc.)</a:t>
            </a:r>
          </a:p>
          <a:p>
            <a:r>
              <a:rPr lang="en-US" dirty="0" smtClean="0"/>
              <a:t>Live plant movement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690688"/>
            <a:ext cx="5546094" cy="4336231"/>
          </a:xfr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1501764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Who to contact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County Extension Office</a:t>
            </a:r>
          </a:p>
          <a:p>
            <a:pPr lvl="1"/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extension.uga.edu/county-offices.html</a:t>
            </a:r>
            <a:endParaRPr lang="en-US" dirty="0" smtClean="0"/>
          </a:p>
          <a:p>
            <a:r>
              <a:rPr lang="en-US" dirty="0" smtClean="0"/>
              <a:t>County Forester</a:t>
            </a:r>
          </a:p>
          <a:p>
            <a:pPr lvl="1"/>
            <a:r>
              <a:rPr lang="en-US" dirty="0">
                <a:hlinkClick r:id="rId3"/>
              </a:rPr>
              <a:t>https://gatrees.org/about/county-contacts</a:t>
            </a:r>
            <a:r>
              <a:rPr lang="en-US" dirty="0" smtClean="0">
                <a:hlinkClick r:id="rId3"/>
              </a:rPr>
              <a:t>/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6625793" y="365124"/>
            <a:ext cx="5168814" cy="619957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0586432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2F9CF1-79E5-4D65-AA70-6A8E385F17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+mn-lt"/>
              </a:rPr>
              <a:t>Overview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685AB6-A71B-4283-B98A-9FA1602B23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90688"/>
            <a:ext cx="6045200" cy="4736309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Native to </a:t>
            </a:r>
            <a:r>
              <a:rPr lang="en-US" dirty="0" smtClean="0"/>
              <a:t>mainland eastern </a:t>
            </a:r>
            <a:r>
              <a:rPr lang="en-US" dirty="0"/>
              <a:t>China and Korea</a:t>
            </a:r>
          </a:p>
          <a:p>
            <a:r>
              <a:rPr lang="en-US" dirty="0"/>
              <a:t>Found in the US in 1996; likely introduced as a contaminant in solid wood packaging materials</a:t>
            </a:r>
          </a:p>
          <a:p>
            <a:r>
              <a:rPr lang="en-US" dirty="0"/>
              <a:t>US hosts </a:t>
            </a:r>
            <a:r>
              <a:rPr lang="en-US" dirty="0" smtClean="0"/>
              <a:t>include maple</a:t>
            </a:r>
            <a:r>
              <a:rPr lang="en-US" dirty="0"/>
              <a:t>, </a:t>
            </a:r>
            <a:r>
              <a:rPr lang="en-US" dirty="0" smtClean="0"/>
              <a:t>poplar</a:t>
            </a:r>
            <a:r>
              <a:rPr lang="en-US" dirty="0"/>
              <a:t>, </a:t>
            </a:r>
            <a:r>
              <a:rPr lang="en-US" dirty="0" smtClean="0"/>
              <a:t>willow</a:t>
            </a:r>
            <a:r>
              <a:rPr lang="en-US" dirty="0"/>
              <a:t>, </a:t>
            </a:r>
            <a:r>
              <a:rPr lang="en-US" dirty="0" smtClean="0"/>
              <a:t>elm</a:t>
            </a:r>
            <a:r>
              <a:rPr lang="en-US" dirty="0"/>
              <a:t>, </a:t>
            </a:r>
            <a:r>
              <a:rPr lang="en-US" dirty="0" smtClean="0"/>
              <a:t>birch</a:t>
            </a:r>
            <a:r>
              <a:rPr lang="en-US" dirty="0"/>
              <a:t>, </a:t>
            </a:r>
            <a:r>
              <a:rPr lang="en-US" dirty="0" smtClean="0"/>
              <a:t>and many more</a:t>
            </a:r>
            <a:endParaRPr lang="en-US" dirty="0"/>
          </a:p>
          <a:p>
            <a:r>
              <a:rPr lang="en-US" dirty="0"/>
              <a:t>Attacks healthy and stressed trees</a:t>
            </a:r>
          </a:p>
          <a:p>
            <a:r>
              <a:rPr lang="en-US" dirty="0"/>
              <a:t>Found in New York, Massachusetts, Ohio, and </a:t>
            </a:r>
            <a:r>
              <a:rPr lang="en-US" dirty="0" smtClean="0"/>
              <a:t>most recently South </a:t>
            </a:r>
            <a:r>
              <a:rPr lang="en-US" dirty="0"/>
              <a:t>Carolina </a:t>
            </a:r>
            <a:endParaRPr lang="en-US" dirty="0" smtClean="0"/>
          </a:p>
          <a:p>
            <a:pPr lvl="1"/>
            <a:r>
              <a:rPr lang="en-US" dirty="0" smtClean="0"/>
              <a:t>Eradicated </a:t>
            </a:r>
            <a:r>
              <a:rPr lang="en-US" dirty="0"/>
              <a:t>from </a:t>
            </a:r>
            <a:r>
              <a:rPr lang="en-US" dirty="0" smtClean="0"/>
              <a:t>Illinois, New Jersey, and Canada</a:t>
            </a:r>
            <a:endParaRPr lang="en-US" dirty="0"/>
          </a:p>
        </p:txBody>
      </p:sp>
      <p:pic>
        <p:nvPicPr>
          <p:cNvPr id="7" name="Content Placeholder 6" descr="A group of people standing next to a tree&#10;&#10;Description automatically generated">
            <a:extLst>
              <a:ext uri="{FF2B5EF4-FFF2-40B4-BE49-F238E27FC236}">
                <a16:creationId xmlns:a16="http://schemas.microsoft.com/office/drawing/2014/main" id="{C9F0FFC4-AD49-4F07-ABF1-BDCB9E5F123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81"/>
          <a:stretch/>
        </p:blipFill>
        <p:spPr>
          <a:xfrm>
            <a:off x="7312552" y="365125"/>
            <a:ext cx="4041247" cy="5820522"/>
          </a:xfrm>
          <a:ln>
            <a:solidFill>
              <a:schemeClr val="tx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23419D9-3009-4CEE-8F57-D59A39CB4C44}"/>
              </a:ext>
            </a:extLst>
          </p:cNvPr>
          <p:cNvSpPr txBox="1"/>
          <p:nvPr/>
        </p:nvSpPr>
        <p:spPr>
          <a:xfrm>
            <a:off x="7246386" y="5959694"/>
            <a:ext cx="38602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Dennis Haugen, USDA Forest Service, Bugwood.org</a:t>
            </a:r>
          </a:p>
        </p:txBody>
      </p:sp>
    </p:spTree>
    <p:extLst>
      <p:ext uri="{BB962C8B-B14F-4D97-AF65-F5344CB8AC3E}">
        <p14:creationId xmlns:p14="http://schemas.microsoft.com/office/powerpoint/2010/main" val="18052142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BF7FA5-FBEB-4936-9945-1D792693A4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+mn-lt"/>
              </a:rPr>
              <a:t>Life Cycle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18DEC6DF-290F-4046-9B05-16D5D95B84B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59945841"/>
              </p:ext>
            </p:extLst>
          </p:nvPr>
        </p:nvGraphicFramePr>
        <p:xfrm>
          <a:off x="903316" y="60960"/>
          <a:ext cx="10352117" cy="67277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56783749-CA57-4E2B-B7A1-A2927E6D404C}"/>
              </a:ext>
            </a:extLst>
          </p:cNvPr>
          <p:cNvSpPr txBox="1"/>
          <p:nvPr/>
        </p:nvSpPr>
        <p:spPr>
          <a:xfrm>
            <a:off x="0" y="6150114"/>
            <a:ext cx="35206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/>
              <a:t>Eggs - Pest and Diseases Image </a:t>
            </a:r>
            <a:r>
              <a:rPr lang="en-US" sz="800" b="1" dirty="0" smtClean="0"/>
              <a:t>Library, </a:t>
            </a:r>
            <a:r>
              <a:rPr lang="en-US" sz="800" b="1" dirty="0"/>
              <a:t>Bugwood.org</a:t>
            </a:r>
          </a:p>
          <a:p>
            <a:r>
              <a:rPr lang="en-US" sz="800" b="1" dirty="0"/>
              <a:t>Larva - Pest and Diseases Image </a:t>
            </a:r>
            <a:r>
              <a:rPr lang="en-US" sz="800" b="1" dirty="0" smtClean="0"/>
              <a:t>Library, </a:t>
            </a:r>
            <a:r>
              <a:rPr lang="en-US" sz="800" b="1" dirty="0"/>
              <a:t>Bugwood.org</a:t>
            </a:r>
          </a:p>
          <a:p>
            <a:r>
              <a:rPr lang="en-US" sz="800" b="1" dirty="0"/>
              <a:t>Pupa - PA Dept of Conservation and Natural Resources - Forestry, Bugwood.org</a:t>
            </a:r>
          </a:p>
          <a:p>
            <a:r>
              <a:rPr lang="en-US" sz="800" b="1" dirty="0"/>
              <a:t>Adult - Steven Valley, Oregon Department of Agriculture, Bugwood.org</a:t>
            </a:r>
          </a:p>
          <a:p>
            <a:r>
              <a:rPr lang="en-US" sz="800" b="1" dirty="0"/>
              <a:t>Mating - Melody Keena, USDA Forest Service, Bugwood.org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E331863-201B-4342-956B-A36B66D611E7}"/>
              </a:ext>
            </a:extLst>
          </p:cNvPr>
          <p:cNvSpPr txBox="1"/>
          <p:nvPr/>
        </p:nvSpPr>
        <p:spPr>
          <a:xfrm>
            <a:off x="4522193" y="3442471"/>
            <a:ext cx="31479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Generations take 1-2 </a:t>
            </a:r>
            <a:r>
              <a:rPr lang="en-US" sz="2000" b="1" dirty="0" smtClean="0"/>
              <a:t>years*</a:t>
            </a:r>
            <a:endParaRPr lang="en-US" sz="2000" b="1" dirty="0"/>
          </a:p>
        </p:txBody>
      </p:sp>
      <p:sp>
        <p:nvSpPr>
          <p:cNvPr id="7" name="Text Box 2">
            <a:extLst>
              <a:ext uri="{FF2B5EF4-FFF2-40B4-BE49-F238E27FC236}">
                <a16:creationId xmlns:a16="http://schemas.microsoft.com/office/drawing/2014/main" id="{50C857FF-06C9-40DD-9BE6-25B66901CA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20291" y="4233950"/>
            <a:ext cx="689871" cy="619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10-14 days</a:t>
            </a:r>
            <a:endParaRPr kumimoji="0" lang="en-US" altLang="en-US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Text Box 3">
            <a:extLst>
              <a:ext uri="{FF2B5EF4-FFF2-40B4-BE49-F238E27FC236}">
                <a16:creationId xmlns:a16="http://schemas.microsoft.com/office/drawing/2014/main" id="{A9AD1486-BD68-4C50-812B-A4F060D6F3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85984" y="6156960"/>
            <a:ext cx="714894" cy="585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13-24 days</a:t>
            </a:r>
            <a:endParaRPr kumimoji="0" lang="en-US" altLang="en-US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5B790E4-578F-4B10-B081-55953F64A2BB}"/>
              </a:ext>
            </a:extLst>
          </p:cNvPr>
          <p:cNvSpPr/>
          <p:nvPr/>
        </p:nvSpPr>
        <p:spPr>
          <a:xfrm>
            <a:off x="5036820" y="33773"/>
            <a:ext cx="2085340" cy="208573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4AAFC13E-3827-44FA-BF8A-A53B78C5CDFB}"/>
              </a:ext>
            </a:extLst>
          </p:cNvPr>
          <p:cNvSpPr/>
          <p:nvPr/>
        </p:nvSpPr>
        <p:spPr>
          <a:xfrm>
            <a:off x="7500620" y="1832121"/>
            <a:ext cx="2085340" cy="208573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06FA605-5123-45C0-A40F-9F457B1EFFF1}"/>
              </a:ext>
            </a:extLst>
          </p:cNvPr>
          <p:cNvSpPr/>
          <p:nvPr/>
        </p:nvSpPr>
        <p:spPr>
          <a:xfrm>
            <a:off x="6564514" y="4728328"/>
            <a:ext cx="2085340" cy="208573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 Box 4">
            <a:extLst>
              <a:ext uri="{FF2B5EF4-FFF2-40B4-BE49-F238E27FC236}">
                <a16:creationId xmlns:a16="http://schemas.microsoft.com/office/drawing/2014/main" id="{678C4BDD-BDFA-427E-A2FD-E56B684413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61500" y="751974"/>
            <a:ext cx="2247900" cy="938714"/>
          </a:xfrm>
          <a:prstGeom prst="rect">
            <a:avLst/>
          </a:prstGeom>
          <a:noFill/>
          <a:ln w="25400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2800" dirty="0">
                <a:solidFill>
                  <a:srgbClr val="000000"/>
                </a:solidFill>
                <a:latin typeface="Calibri" panose="020F0502020204030204" pitchFamily="34" charset="0"/>
              </a:rPr>
              <a:t>O</a:t>
            </a:r>
            <a:r>
              <a:rPr kumimoji="0" lang="en-US" altLang="en-US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verwintering 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stages</a:t>
            </a:r>
            <a:endParaRPr kumimoji="0" lang="en-US" altLang="en-US" sz="4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4" name="Text Box 3">
            <a:extLst>
              <a:ext uri="{FF2B5EF4-FFF2-40B4-BE49-F238E27FC236}">
                <a16:creationId xmlns:a16="http://schemas.microsoft.com/office/drawing/2014/main" id="{B6412F54-F8EF-45D7-BC31-9AC478783F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04860" y="4129427"/>
            <a:ext cx="714894" cy="585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1-2 years</a:t>
            </a:r>
            <a:endParaRPr kumimoji="0" lang="en-US" altLang="en-US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Text Box 3">
            <a:extLst>
              <a:ext uri="{FF2B5EF4-FFF2-40B4-BE49-F238E27FC236}">
                <a16:creationId xmlns:a16="http://schemas.microsoft.com/office/drawing/2014/main" id="{502C2D91-70C2-401A-AFED-053375AC59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24436" y="994261"/>
            <a:ext cx="714894" cy="585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7-14 </a:t>
            </a:r>
            <a:r>
              <a:rPr kumimoji="0" lang="en-US" altLang="en-US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days</a:t>
            </a:r>
            <a:endParaRPr kumimoji="0" lang="en-US" altLang="en-US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6" name="Text Box 3">
            <a:extLst>
              <a:ext uri="{FF2B5EF4-FFF2-40B4-BE49-F238E27FC236}">
                <a16:creationId xmlns:a16="http://schemas.microsoft.com/office/drawing/2014/main" id="{B6412F54-F8EF-45D7-BC31-9AC478783F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46214" y="2425421"/>
            <a:ext cx="1509219" cy="899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Generally overwinter as mature larvae</a:t>
            </a:r>
            <a:endParaRPr kumimoji="0" lang="en-US" altLang="en-US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7" name="Text Box 3">
            <a:extLst>
              <a:ext uri="{FF2B5EF4-FFF2-40B4-BE49-F238E27FC236}">
                <a16:creationId xmlns:a16="http://schemas.microsoft.com/office/drawing/2014/main" id="{B6412F54-F8EF-45D7-BC31-9AC478783F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61500" y="5289499"/>
            <a:ext cx="2638337" cy="1499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*Development is temperature dependent, </a:t>
            </a:r>
            <a:r>
              <a:rPr lang="en-US" altLang="en-US" b="1" dirty="0">
                <a:solidFill>
                  <a:srgbClr val="000000"/>
                </a:solidFill>
                <a:latin typeface="Calibri" panose="020F0502020204030204" pitchFamily="34" charset="0"/>
              </a:rPr>
              <a:t>warmer climates will take one </a:t>
            </a:r>
            <a:r>
              <a:rPr lang="en-US" altLang="en-US" b="1" dirty="0" smtClean="0">
                <a:solidFill>
                  <a:srgbClr val="000000"/>
                </a:solidFill>
                <a:latin typeface="Calibri" panose="020F0502020204030204" pitchFamily="34" charset="0"/>
              </a:rPr>
              <a:t>year, colder climates will take two years</a:t>
            </a:r>
            <a:endParaRPr kumimoji="0" lang="en-US" altLang="en-US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7119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656320-47EF-47B0-BA83-CF6E6069F8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+mn-lt"/>
              </a:rPr>
              <a:t>Eggs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874588-B1E4-4E01-AF0C-7082671B142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Laid </a:t>
            </a:r>
            <a:r>
              <a:rPr lang="en-US" dirty="0" smtClean="0"/>
              <a:t>during spring-summer</a:t>
            </a:r>
            <a:endParaRPr lang="en-US" dirty="0"/>
          </a:p>
          <a:p>
            <a:r>
              <a:rPr lang="en-US" dirty="0"/>
              <a:t>Up to 90 laid in a lifetime</a:t>
            </a:r>
          </a:p>
          <a:p>
            <a:r>
              <a:rPr lang="en-US" dirty="0"/>
              <a:t>One egg per </a:t>
            </a:r>
            <a:r>
              <a:rPr lang="en-US" dirty="0" smtClean="0"/>
              <a:t>bark notch (also called an egg scar)</a:t>
            </a:r>
            <a:endParaRPr lang="en-US" dirty="0"/>
          </a:p>
          <a:p>
            <a:r>
              <a:rPr lang="en-US" dirty="0"/>
              <a:t>Notches are chewed into the bark of trees by females before </a:t>
            </a:r>
            <a:r>
              <a:rPr lang="en-US" dirty="0" err="1"/>
              <a:t>ovipositing</a:t>
            </a:r>
            <a:endParaRPr lang="en-US" dirty="0"/>
          </a:p>
          <a:p>
            <a:r>
              <a:rPr lang="en-US" dirty="0"/>
              <a:t>Hatching is temperature dependent, generally </a:t>
            </a:r>
            <a:r>
              <a:rPr lang="en-US" dirty="0" smtClean="0"/>
              <a:t>occurs in 7-14 </a:t>
            </a:r>
            <a:r>
              <a:rPr lang="en-US" dirty="0"/>
              <a:t>days</a:t>
            </a:r>
          </a:p>
        </p:txBody>
      </p:sp>
      <p:pic>
        <p:nvPicPr>
          <p:cNvPr id="11" name="Content Placeholder 10" descr="A close up of a tree&#10;&#10;Description automatically generated">
            <a:extLst>
              <a:ext uri="{FF2B5EF4-FFF2-40B4-BE49-F238E27FC236}">
                <a16:creationId xmlns:a16="http://schemas.microsoft.com/office/drawing/2014/main" id="{A1EFC5F7-36D5-45DD-921C-8E6EF64023E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88"/>
          <a:stretch/>
        </p:blipFill>
        <p:spPr>
          <a:xfrm>
            <a:off x="7312553" y="658018"/>
            <a:ext cx="3860271" cy="5518945"/>
          </a:xfrm>
          <a:ln>
            <a:solidFill>
              <a:schemeClr val="tx1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1F2CCD9-5253-440E-97BC-6B7F81D10DD9}"/>
              </a:ext>
            </a:extLst>
          </p:cNvPr>
          <p:cNvSpPr txBox="1"/>
          <p:nvPr/>
        </p:nvSpPr>
        <p:spPr>
          <a:xfrm>
            <a:off x="7236862" y="5922983"/>
            <a:ext cx="38602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Dennis Haugen, USDA Forest Service, Bugwood.org</a:t>
            </a:r>
          </a:p>
        </p:txBody>
      </p:sp>
    </p:spTree>
    <p:extLst>
      <p:ext uri="{BB962C8B-B14F-4D97-AF65-F5344CB8AC3E}">
        <p14:creationId xmlns:p14="http://schemas.microsoft.com/office/powerpoint/2010/main" val="38505317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B6D4F5-9B94-47A7-95B7-C27E1F2171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+mn-lt"/>
              </a:rPr>
              <a:t>Larvae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502695C-A58B-4420-AA88-4A1EB9A57C7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Larvae develop through at least five instars</a:t>
            </a:r>
          </a:p>
          <a:p>
            <a:r>
              <a:rPr lang="en-US" dirty="0"/>
              <a:t>Larvae require 1-2 years to complete development</a:t>
            </a:r>
          </a:p>
          <a:p>
            <a:r>
              <a:rPr lang="en-US" dirty="0" smtClean="0"/>
              <a:t>They </a:t>
            </a:r>
            <a:r>
              <a:rPr lang="en-US" dirty="0"/>
              <a:t>start in the tree cambium and move into the heartwood over </a:t>
            </a:r>
            <a:r>
              <a:rPr lang="en-US" dirty="0" smtClean="0"/>
              <a:t>time</a:t>
            </a:r>
          </a:p>
          <a:p>
            <a:r>
              <a:rPr lang="en-US" dirty="0">
                <a:cs typeface="Calibri"/>
              </a:rPr>
              <a:t>Overwintering </a:t>
            </a:r>
            <a:r>
              <a:rPr lang="en-US" dirty="0" smtClean="0">
                <a:cs typeface="Calibri"/>
              </a:rPr>
              <a:t>generally occurs </a:t>
            </a:r>
            <a:r>
              <a:rPr lang="en-US" dirty="0">
                <a:cs typeface="Calibri"/>
              </a:rPr>
              <a:t>in the larval stage</a:t>
            </a:r>
            <a:endParaRPr lang="en-US" dirty="0"/>
          </a:p>
          <a:p>
            <a:r>
              <a:rPr lang="en-US" dirty="0" smtClean="0"/>
              <a:t>Yellow-white</a:t>
            </a:r>
            <a:r>
              <a:rPr lang="en-US" dirty="0"/>
              <a:t>, up to 2 in. long and 0.25 in. wide, with a dark brown </a:t>
            </a:r>
            <a:r>
              <a:rPr lang="en-US" dirty="0" smtClean="0"/>
              <a:t>head capsule</a:t>
            </a:r>
            <a:endParaRPr lang="en-US" dirty="0"/>
          </a:p>
          <a:p>
            <a:endParaRPr lang="en-US" dirty="0"/>
          </a:p>
        </p:txBody>
      </p:sp>
      <p:pic>
        <p:nvPicPr>
          <p:cNvPr id="7" name="Content Placeholder 6" descr="A picture containing indoor, sitting, piece, cut&#10;&#10;Description automatically generated">
            <a:extLst>
              <a:ext uri="{FF2B5EF4-FFF2-40B4-BE49-F238E27FC236}">
                <a16:creationId xmlns:a16="http://schemas.microsoft.com/office/drawing/2014/main" id="{909DA89A-7F75-4255-842C-733CBC34D06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53"/>
          <a:stretch/>
        </p:blipFill>
        <p:spPr>
          <a:xfrm>
            <a:off x="6172200" y="1825625"/>
            <a:ext cx="5854304" cy="3670555"/>
          </a:xfrm>
          <a:ln>
            <a:solidFill>
              <a:schemeClr val="tx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C9A1236-F852-492F-B221-F6EEAD72851E}"/>
              </a:ext>
            </a:extLst>
          </p:cNvPr>
          <p:cNvSpPr txBox="1"/>
          <p:nvPr/>
        </p:nvSpPr>
        <p:spPr>
          <a:xfrm>
            <a:off x="6172200" y="5259069"/>
            <a:ext cx="38602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Steven Katovich, Bugwood.org</a:t>
            </a:r>
          </a:p>
        </p:txBody>
      </p:sp>
    </p:spTree>
    <p:extLst>
      <p:ext uri="{BB962C8B-B14F-4D97-AF65-F5344CB8AC3E}">
        <p14:creationId xmlns:p14="http://schemas.microsoft.com/office/powerpoint/2010/main" val="9710291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CB0A52-AA13-4C6E-9960-B8A7332013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+mn-lt"/>
              </a:rPr>
              <a:t>Pupa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A0DA2E-E53A-4D44-8E7E-6BBAFAC8D7F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Pupation occurs during </a:t>
            </a:r>
            <a:r>
              <a:rPr lang="en-US" dirty="0" smtClean="0"/>
              <a:t>spring</a:t>
            </a:r>
            <a:endParaRPr lang="en-US" dirty="0"/>
          </a:p>
          <a:p>
            <a:r>
              <a:rPr lang="en-US" dirty="0" smtClean="0"/>
              <a:t>Inhabit </a:t>
            </a:r>
            <a:r>
              <a:rPr lang="en-US" dirty="0" err="1"/>
              <a:t>frass</a:t>
            </a:r>
            <a:r>
              <a:rPr lang="en-US" dirty="0"/>
              <a:t> filled chambers constructed in larval galleries</a:t>
            </a:r>
          </a:p>
          <a:p>
            <a:r>
              <a:rPr lang="en-US" dirty="0"/>
              <a:t>Pupation usually takes 13-24 days before emerging as adults</a:t>
            </a:r>
          </a:p>
        </p:txBody>
      </p:sp>
      <p:pic>
        <p:nvPicPr>
          <p:cNvPr id="6" name="Content Placeholder 5" descr="A picture containing outdoor, animal, water, bird&#10;&#10;Description automatically generated">
            <a:extLst>
              <a:ext uri="{FF2B5EF4-FFF2-40B4-BE49-F238E27FC236}">
                <a16:creationId xmlns:a16="http://schemas.microsoft.com/office/drawing/2014/main" id="{01D240DC-2481-4A74-9E5C-F13F30A5181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32"/>
          <a:stretch/>
        </p:blipFill>
        <p:spPr>
          <a:xfrm>
            <a:off x="6172200" y="1829594"/>
            <a:ext cx="5848350" cy="3691035"/>
          </a:xfrm>
          <a:ln>
            <a:solidFill>
              <a:schemeClr val="tx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2320C21-B8CE-4D09-90BB-4B4152C1F798}"/>
              </a:ext>
            </a:extLst>
          </p:cNvPr>
          <p:cNvSpPr txBox="1"/>
          <p:nvPr/>
        </p:nvSpPr>
        <p:spPr>
          <a:xfrm>
            <a:off x="6096000" y="5278629"/>
            <a:ext cx="38602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Kenneth R. Law, USDA APHIS PPQ, Bugwood.org</a:t>
            </a:r>
          </a:p>
        </p:txBody>
      </p:sp>
    </p:spTree>
    <p:extLst>
      <p:ext uri="{BB962C8B-B14F-4D97-AF65-F5344CB8AC3E}">
        <p14:creationId xmlns:p14="http://schemas.microsoft.com/office/powerpoint/2010/main" val="11846549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544197-8DCE-4944-BAA1-6291C8E494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+mn-lt"/>
              </a:rPr>
              <a:t>Adults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6E033B-99A0-4DC4-AA35-48D07D47BE4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Adults emerge from the tree </a:t>
            </a:r>
            <a:r>
              <a:rPr lang="en-US" dirty="0" smtClean="0"/>
              <a:t>spring-fall </a:t>
            </a:r>
            <a:endParaRPr lang="en-US" dirty="0"/>
          </a:p>
          <a:p>
            <a:r>
              <a:rPr lang="en-US" dirty="0"/>
              <a:t>They leave through a 0.4 in. round exit hole they chew through the bark</a:t>
            </a:r>
          </a:p>
          <a:p>
            <a:r>
              <a:rPr lang="en-US" dirty="0"/>
              <a:t>Their body is 0.75-1.5 in. long</a:t>
            </a:r>
          </a:p>
          <a:p>
            <a:r>
              <a:rPr lang="en-US" dirty="0"/>
              <a:t>Adults live 50-60 days, with males shorter </a:t>
            </a:r>
            <a:r>
              <a:rPr lang="en-US" dirty="0" smtClean="0"/>
              <a:t>lived</a:t>
            </a:r>
            <a:endParaRPr lang="en-US" dirty="0"/>
          </a:p>
          <a:p>
            <a:r>
              <a:rPr lang="en-US" dirty="0"/>
              <a:t>They generally feed on leaves and cambium of small twigs</a:t>
            </a:r>
          </a:p>
        </p:txBody>
      </p:sp>
      <p:pic>
        <p:nvPicPr>
          <p:cNvPr id="7" name="Content Placeholder 6" descr="A picture containing animal, bird, sitting, small&#10;&#10;Description automatically generated">
            <a:extLst>
              <a:ext uri="{FF2B5EF4-FFF2-40B4-BE49-F238E27FC236}">
                <a16:creationId xmlns:a16="http://schemas.microsoft.com/office/drawing/2014/main" id="{A51120D0-8439-4ABF-A575-352D58129FC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02" t="12545" r="15233" b="26459"/>
          <a:stretch/>
        </p:blipFill>
        <p:spPr>
          <a:xfrm>
            <a:off x="6019800" y="3071111"/>
            <a:ext cx="5334000" cy="3444804"/>
          </a:xfrm>
          <a:ln>
            <a:solidFill>
              <a:schemeClr val="tx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5543746-F9FD-410C-931E-F8E6D50F2397}"/>
              </a:ext>
            </a:extLst>
          </p:cNvPr>
          <p:cNvSpPr txBox="1"/>
          <p:nvPr/>
        </p:nvSpPr>
        <p:spPr>
          <a:xfrm>
            <a:off x="5952182" y="6280481"/>
            <a:ext cx="38602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Gillian Allard, FAO of United Nations, Bugwood.org</a:t>
            </a:r>
          </a:p>
        </p:txBody>
      </p:sp>
      <p:pic>
        <p:nvPicPr>
          <p:cNvPr id="10" name="Picture 9" descr="A close up of a stone wall&#10;&#10;Description automatically generated">
            <a:extLst>
              <a:ext uri="{FF2B5EF4-FFF2-40B4-BE49-F238E27FC236}">
                <a16:creationId xmlns:a16="http://schemas.microsoft.com/office/drawing/2014/main" id="{ADBDC5E0-58BF-4EB0-B687-CF2CCE53CBE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68" t="22656" r="18620" b="24610"/>
          <a:stretch/>
        </p:blipFill>
        <p:spPr>
          <a:xfrm>
            <a:off x="7943849" y="123825"/>
            <a:ext cx="3914775" cy="238060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48AA388-EE57-4E78-B551-4E3AF3D58353}"/>
              </a:ext>
            </a:extLst>
          </p:cNvPr>
          <p:cNvSpPr txBox="1"/>
          <p:nvPr/>
        </p:nvSpPr>
        <p:spPr>
          <a:xfrm>
            <a:off x="7901878" y="2257368"/>
            <a:ext cx="38602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Joe Boggs, Ohio State University, Bugwood.org</a:t>
            </a:r>
          </a:p>
        </p:txBody>
      </p:sp>
    </p:spTree>
    <p:extLst>
      <p:ext uri="{BB962C8B-B14F-4D97-AF65-F5344CB8AC3E}">
        <p14:creationId xmlns:p14="http://schemas.microsoft.com/office/powerpoint/2010/main" val="7097850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4C79C6-A53E-4010-84C2-E0466B6777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+mn-lt"/>
              </a:rPr>
              <a:t>Identifying Characteristics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6993D2D-E523-4060-9C29-D3159376ACA2}"/>
              </a:ext>
            </a:extLst>
          </p:cNvPr>
          <p:cNvSpPr txBox="1"/>
          <p:nvPr/>
        </p:nvSpPr>
        <p:spPr>
          <a:xfrm>
            <a:off x="94212" y="1887827"/>
            <a:ext cx="26441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Female antennae </a:t>
            </a:r>
            <a:r>
              <a:rPr lang="en-US" sz="2000" dirty="0"/>
              <a:t>are as long as their body, </a:t>
            </a:r>
            <a:r>
              <a:rPr lang="en-US" sz="2000" dirty="0" smtClean="0"/>
              <a:t>Male antennae </a:t>
            </a:r>
            <a:r>
              <a:rPr lang="en-US" sz="2000" dirty="0"/>
              <a:t>are much longer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A163A1E-D036-4C7A-B88D-5867928C46D7}"/>
              </a:ext>
            </a:extLst>
          </p:cNvPr>
          <p:cNvSpPr txBox="1"/>
          <p:nvPr/>
        </p:nvSpPr>
        <p:spPr>
          <a:xfrm>
            <a:off x="8805950" y="121687"/>
            <a:ext cx="32862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Key ID characteristics include: </a:t>
            </a:r>
          </a:p>
          <a:p>
            <a:pPr algn="ctr"/>
            <a:r>
              <a:rPr lang="en-US" sz="2000" dirty="0"/>
              <a:t>Size</a:t>
            </a:r>
          </a:p>
          <a:p>
            <a:pPr algn="ctr"/>
            <a:r>
              <a:rPr lang="en-US" sz="2000" dirty="0" smtClean="0"/>
              <a:t>Color</a:t>
            </a:r>
            <a:endParaRPr lang="en-US" sz="2000" dirty="0"/>
          </a:p>
          <a:p>
            <a:pPr algn="ctr"/>
            <a:r>
              <a:rPr lang="en-US" sz="2000" dirty="0"/>
              <a:t>Hosts</a:t>
            </a:r>
          </a:p>
        </p:txBody>
      </p:sp>
      <p:pic>
        <p:nvPicPr>
          <p:cNvPr id="13" name="Content Placeholder 12" descr="A close up of an animal&#10;&#10;Description automatically generated">
            <a:extLst>
              <a:ext uri="{FF2B5EF4-FFF2-40B4-BE49-F238E27FC236}">
                <a16:creationId xmlns:a16="http://schemas.microsoft.com/office/drawing/2014/main" id="{E4D0A9FD-61BE-4323-B470-30DA728307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8347" y="1555227"/>
            <a:ext cx="7175966" cy="5181086"/>
          </a:xfrm>
          <a:ln>
            <a:solidFill>
              <a:schemeClr val="tx1"/>
            </a:solidFill>
          </a:ln>
        </p:spPr>
      </p:pic>
      <p:sp>
        <p:nvSpPr>
          <p:cNvPr id="14" name="Text Box 2">
            <a:extLst>
              <a:ext uri="{FF2B5EF4-FFF2-40B4-BE49-F238E27FC236}">
                <a16:creationId xmlns:a16="http://schemas.microsoft.com/office/drawing/2014/main" id="{F37733E5-2744-4798-A5A2-D005F841D3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80807" y="1887827"/>
            <a:ext cx="1516091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Antenna 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banded black and white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73718922-F8C2-4D36-8591-7B1E38DA3EEC}"/>
              </a:ext>
            </a:extLst>
          </p:cNvPr>
          <p:cNvCxnSpPr>
            <a:cxnSpLocks/>
            <a:stCxn id="14" idx="1"/>
          </p:cNvCxnSpPr>
          <p:nvPr/>
        </p:nvCxnSpPr>
        <p:spPr>
          <a:xfrm flipH="1" flipV="1">
            <a:off x="9071957" y="2238895"/>
            <a:ext cx="1308850" cy="156764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 Box 3">
            <a:extLst>
              <a:ext uri="{FF2B5EF4-FFF2-40B4-BE49-F238E27FC236}">
                <a16:creationId xmlns:a16="http://schemas.microsoft.com/office/drawing/2014/main" id="{C5CD2A11-931C-4A7B-A15A-12133B4980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422" y="6170783"/>
            <a:ext cx="2327563" cy="561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Black </a:t>
            </a: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scutellum</a:t>
            </a:r>
            <a:endParaRPr kumimoji="0" lang="en-US" altLang="en-US" sz="2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AEE4B7AC-69F2-44F4-B3CC-6ED72ADA03F0}"/>
              </a:ext>
            </a:extLst>
          </p:cNvPr>
          <p:cNvCxnSpPr>
            <a:cxnSpLocks/>
          </p:cNvCxnSpPr>
          <p:nvPr/>
        </p:nvCxnSpPr>
        <p:spPr>
          <a:xfrm flipV="1">
            <a:off x="2255921" y="4650205"/>
            <a:ext cx="2689058" cy="1672390"/>
          </a:xfrm>
          <a:prstGeom prst="straightConnector1">
            <a:avLst/>
          </a:prstGeom>
          <a:ln w="76200"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 Box 4">
            <a:extLst>
              <a:ext uri="{FF2B5EF4-FFF2-40B4-BE49-F238E27FC236}">
                <a16:creationId xmlns:a16="http://schemas.microsoft.com/office/drawing/2014/main" id="{BA7D66BC-AC57-4D56-917B-C828744464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86450" y="4370010"/>
            <a:ext cx="2052154" cy="766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Body glossy </a:t>
            </a: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black with white spots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A1803F1-675D-4508-9318-28D12FE7CC18}"/>
              </a:ext>
            </a:extLst>
          </p:cNvPr>
          <p:cNvSpPr txBox="1"/>
          <p:nvPr/>
        </p:nvSpPr>
        <p:spPr>
          <a:xfrm>
            <a:off x="2666210" y="6492875"/>
            <a:ext cx="38602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Steven Valley, OR Dept of Agriculture, Bugwood.org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82" t="51227" r="64398" b="37194"/>
          <a:stretch/>
        </p:blipFill>
        <p:spPr>
          <a:xfrm rot="5400000">
            <a:off x="729994" y="4765947"/>
            <a:ext cx="1244418" cy="1440906"/>
          </a:xfrm>
          <a:prstGeom prst="ellipse">
            <a:avLst/>
          </a:prstGeom>
          <a:ln w="38100">
            <a:solidFill>
              <a:schemeClr val="accent2">
                <a:lumMod val="60000"/>
                <a:lumOff val="40000"/>
              </a:schemeClr>
            </a:solidFill>
          </a:ln>
        </p:spPr>
      </p:pic>
      <p:sp>
        <p:nvSpPr>
          <p:cNvPr id="15" name="Text Box 4">
            <a:extLst>
              <a:ext uri="{FF2B5EF4-FFF2-40B4-BE49-F238E27FC236}">
                <a16:creationId xmlns:a16="http://schemas.microsoft.com/office/drawing/2014/main" id="{BA7D66BC-AC57-4D56-917B-C828744464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98522" y="5685204"/>
            <a:ext cx="1828010" cy="766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Feet have a bluish color</a:t>
            </a:r>
            <a:endParaRPr lang="en-US" altLang="en-US" sz="200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4521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F7D982-409A-4662-9B27-7B4EA47EE5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atin typeface="+mn-lt"/>
              </a:rPr>
              <a:t>Damage and Control</a:t>
            </a:r>
            <a:endParaRPr lang="en-US" b="1" dirty="0">
              <a:latin typeface="+mn-lt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FF2A24-1367-40EB-913B-24023356C9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430796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Damage indicators include crown defoliation and death, heavy accumulation of sawdust at base of trunk and in branch </a:t>
            </a:r>
            <a:r>
              <a:rPr lang="en-US" dirty="0" smtClean="0"/>
              <a:t>crotches, </a:t>
            </a:r>
            <a:r>
              <a:rPr lang="en-US" dirty="0"/>
              <a:t>exit holes in the bark, and galleries when the bark is </a:t>
            </a:r>
            <a:r>
              <a:rPr lang="en-US" dirty="0" smtClean="0"/>
              <a:t>removed</a:t>
            </a:r>
          </a:p>
          <a:p>
            <a:r>
              <a:rPr lang="en-US" dirty="0" smtClean="0"/>
              <a:t>Treatments </a:t>
            </a:r>
            <a:r>
              <a:rPr lang="en-US" dirty="0"/>
              <a:t>have included trunk and soil insecticide injections</a:t>
            </a:r>
          </a:p>
          <a:p>
            <a:r>
              <a:rPr lang="en-US" dirty="0"/>
              <a:t>More often, trees are removed after infestation</a:t>
            </a:r>
          </a:p>
          <a:p>
            <a:pPr lvl="1"/>
            <a:r>
              <a:rPr lang="en-US" dirty="0"/>
              <a:t>Removed trees are often chipped to prevent eggs and larvae from moving from one place to another</a:t>
            </a:r>
          </a:p>
        </p:txBody>
      </p:sp>
      <p:pic>
        <p:nvPicPr>
          <p:cNvPr id="7" name="Content Placeholder 6" descr="A group of people standing in front of a building&#10;&#10;Description automatically generated">
            <a:extLst>
              <a:ext uri="{FF2B5EF4-FFF2-40B4-BE49-F238E27FC236}">
                <a16:creationId xmlns:a16="http://schemas.microsoft.com/office/drawing/2014/main" id="{43CFC280-6CF8-4D2C-9B19-7EF4DBB003A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17" b="13945"/>
          <a:stretch/>
        </p:blipFill>
        <p:spPr>
          <a:xfrm>
            <a:off x="8084078" y="2769394"/>
            <a:ext cx="4041247" cy="3657601"/>
          </a:xfrm>
          <a:ln>
            <a:solidFill>
              <a:schemeClr val="tx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61C2A69-D79C-41FF-B3CD-21226AF04D82}"/>
              </a:ext>
            </a:extLst>
          </p:cNvPr>
          <p:cNvSpPr txBox="1"/>
          <p:nvPr/>
        </p:nvSpPr>
        <p:spPr>
          <a:xfrm>
            <a:off x="8007878" y="6176963"/>
            <a:ext cx="41174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Thomas B. Denholm, NJ Dept of Agriculture, Bugwood.org</a:t>
            </a:r>
          </a:p>
        </p:txBody>
      </p:sp>
      <p:pic>
        <p:nvPicPr>
          <p:cNvPr id="10" name="Picture 9" descr="A person standing in front of a tree&#10;&#10;Description automatically generated">
            <a:extLst>
              <a:ext uri="{FF2B5EF4-FFF2-40B4-BE49-F238E27FC236}">
                <a16:creationId xmlns:a16="http://schemas.microsoft.com/office/drawing/2014/main" id="{462CC0C0-95C1-49E9-ADA2-DC677FC6DBC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82" t="20093" r="15312" b="5978"/>
          <a:stretch/>
        </p:blipFill>
        <p:spPr>
          <a:xfrm>
            <a:off x="6019800" y="85726"/>
            <a:ext cx="4486275" cy="339095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3ACD424-51AC-4C32-8DE6-6FCEE0CC9947}"/>
              </a:ext>
            </a:extLst>
          </p:cNvPr>
          <p:cNvSpPr txBox="1"/>
          <p:nvPr/>
        </p:nvSpPr>
        <p:spPr>
          <a:xfrm>
            <a:off x="5961615" y="3199679"/>
            <a:ext cx="43412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Thomas B. Denholm, NJ Dept of Agriculture, Bugwood.org</a:t>
            </a:r>
          </a:p>
        </p:txBody>
      </p:sp>
    </p:spTree>
    <p:extLst>
      <p:ext uri="{BB962C8B-B14F-4D97-AF65-F5344CB8AC3E}">
        <p14:creationId xmlns:p14="http://schemas.microsoft.com/office/powerpoint/2010/main" val="38294160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CBCAC157EC7784AA6F5F4ACD07BD0F3" ma:contentTypeVersion="13" ma:contentTypeDescription="Create a new document." ma:contentTypeScope="" ma:versionID="20de83d2d04142bc4dc5523bfb1cb1a3">
  <xsd:schema xmlns:xsd="http://www.w3.org/2001/XMLSchema" xmlns:xs="http://www.w3.org/2001/XMLSchema" xmlns:p="http://schemas.microsoft.com/office/2006/metadata/properties" xmlns:ns3="d9888a54-d250-45dc-ba1e-facd8b4d9a96" xmlns:ns4="64189401-5c54-4199-9e04-a2aa638fd0c1" targetNamespace="http://schemas.microsoft.com/office/2006/metadata/properties" ma:root="true" ma:fieldsID="0badcdebd00bb5cc98d750ab08dbfc3d" ns3:_="" ns4:_="">
    <xsd:import namespace="d9888a54-d250-45dc-ba1e-facd8b4d9a96"/>
    <xsd:import namespace="64189401-5c54-4199-9e04-a2aa638fd0c1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Location" minOccurs="0"/>
                <xsd:element ref="ns3:MediaServiceOCR" minOccurs="0"/>
                <xsd:element ref="ns3:MediaServiceEventHashCode" minOccurs="0"/>
                <xsd:element ref="ns3:MediaServiceGenerationTime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9888a54-d250-45dc-ba1e-facd8b4d9a9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4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5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6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4189401-5c54-4199-9e04-a2aa638fd0c1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3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7580A61-1CF9-4DEB-B6C2-16E970C9B9D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DFB8A19-C2A8-416A-9AB3-16667CEC1102}">
  <ds:schemaRefs>
    <ds:schemaRef ds:uri="http://schemas.microsoft.com/office/infopath/2007/PartnerControls"/>
    <ds:schemaRef ds:uri="http://www.w3.org/XML/1998/namespace"/>
    <ds:schemaRef ds:uri="d9888a54-d250-45dc-ba1e-facd8b4d9a96"/>
    <ds:schemaRef ds:uri="http://schemas.openxmlformats.org/package/2006/metadata/core-properties"/>
    <ds:schemaRef ds:uri="http://purl.org/dc/dcmitype/"/>
    <ds:schemaRef ds:uri="http://purl.org/dc/terms/"/>
    <ds:schemaRef ds:uri="http://purl.org/dc/elements/1.1/"/>
    <ds:schemaRef ds:uri="http://schemas.microsoft.com/office/2006/documentManagement/types"/>
    <ds:schemaRef ds:uri="64189401-5c54-4199-9e04-a2aa638fd0c1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44AA001E-32A0-462E-B810-BBD4C56713F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9888a54-d250-45dc-ba1e-facd8b4d9a96"/>
    <ds:schemaRef ds:uri="64189401-5c54-4199-9e04-a2aa638fd0c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697</TotalTime>
  <Words>585</Words>
  <Application>Microsoft Office PowerPoint</Application>
  <PresentationFormat>Widescreen</PresentationFormat>
  <Paragraphs>91</Paragraphs>
  <Slides>11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Office Theme</vt:lpstr>
      <vt:lpstr>Asian Longhorned Beetle</vt:lpstr>
      <vt:lpstr>Overview</vt:lpstr>
      <vt:lpstr>Life Cycle</vt:lpstr>
      <vt:lpstr>Eggs</vt:lpstr>
      <vt:lpstr>Larvae</vt:lpstr>
      <vt:lpstr>Pupa</vt:lpstr>
      <vt:lpstr>Adults</vt:lpstr>
      <vt:lpstr>Identifying Characteristics</vt:lpstr>
      <vt:lpstr>Damage and Control</vt:lpstr>
      <vt:lpstr>Pathways</vt:lpstr>
      <vt:lpstr>Who to contact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Asian Longhorned Beetle</dc:title>
  <dc:creator>Rebekah Danielle Wallace</dc:creator>
  <cp:lastModifiedBy>Sarah J. Swain</cp:lastModifiedBy>
  <cp:revision>25</cp:revision>
  <dcterms:created xsi:type="dcterms:W3CDTF">2020-06-17T14:00:11Z</dcterms:created>
  <dcterms:modified xsi:type="dcterms:W3CDTF">2021-09-10T15:03:46Z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0x0101004CBCAC157EC7784AA6F5F4ACD07BD0F3</vt:lpwstr>
  </property>
</Properties>
</file>